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</p:sldMasterIdLst>
  <p:notesMasterIdLst>
    <p:notesMasterId r:id="rId8"/>
  </p:notesMasterIdLst>
  <p:handoutMasterIdLst>
    <p:handoutMasterId r:id="rId9"/>
  </p:handoutMasterIdLst>
  <p:sldIdLst>
    <p:sldId id="260" r:id="rId5"/>
    <p:sldId id="261" r:id="rId6"/>
    <p:sldId id="263" r:id="rId7"/>
  </p:sldIdLst>
  <p:sldSz cx="9144000" cy="6858000" type="screen4x3"/>
  <p:notesSz cx="7104063" cy="10234613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39" autoAdjust="0"/>
    <p:restoredTop sz="97155" autoAdjust="0"/>
  </p:normalViewPr>
  <p:slideViewPr>
    <p:cSldViewPr>
      <p:cViewPr varScale="1">
        <p:scale>
          <a:sx n="122" d="100"/>
          <a:sy n="122" d="100"/>
        </p:scale>
        <p:origin x="1121" y="7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9071" cy="5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97" tIns="48299" rIns="96597" bIns="48299" numCol="1" rtlCol="0" anchor="t" anchorCtr="0" compatLnSpc="1">
            <a:prstTxWarp prst="textNoShape">
              <a:avLst/>
            </a:prstTxWarp>
          </a:bodyPr>
          <a:lstStyle>
            <a:lvl1pPr defTabSz="966062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385" y="1"/>
            <a:ext cx="3079071" cy="5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97" tIns="48299" rIns="96597" bIns="48299" numCol="1" rtlCol="0" anchor="t" anchorCtr="0" compatLnSpc="1">
            <a:prstTxWarp prst="textNoShape">
              <a:avLst/>
            </a:prstTxWarp>
          </a:bodyPr>
          <a:lstStyle>
            <a:lvl1pPr algn="r" defTabSz="966062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25.09.2026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786"/>
            <a:ext cx="3079071" cy="5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97" tIns="48299" rIns="96597" bIns="48299" numCol="1" rtlCol="0" anchor="b" anchorCtr="0" compatLnSpc="1">
            <a:prstTxWarp prst="textNoShape">
              <a:avLst/>
            </a:prstTxWarp>
          </a:bodyPr>
          <a:lstStyle>
            <a:lvl1pPr defTabSz="966062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385" y="9720786"/>
            <a:ext cx="3079071" cy="5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97" tIns="48299" rIns="96597" bIns="48299" numCol="1" rtlCol="0" anchor="b" anchorCtr="0" compatLnSpc="1">
            <a:prstTxWarp prst="textNoShape">
              <a:avLst/>
            </a:prstTxWarp>
          </a:bodyPr>
          <a:lstStyle>
            <a:lvl1pPr algn="r" defTabSz="966062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9071" cy="5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97" tIns="48299" rIns="96597" bIns="48299" numCol="1" rtlCol="0" anchor="t" anchorCtr="0" compatLnSpc="1">
            <a:prstTxWarp prst="textNoShape">
              <a:avLst/>
            </a:prstTxWarp>
          </a:bodyPr>
          <a:lstStyle>
            <a:lvl1pPr defTabSz="966062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385" y="1"/>
            <a:ext cx="3079071" cy="5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97" tIns="48299" rIns="96597" bIns="48299" numCol="1" rtlCol="0" anchor="t" anchorCtr="0" compatLnSpc="1">
            <a:prstTxWarp prst="textNoShape">
              <a:avLst/>
            </a:prstTxWarp>
          </a:bodyPr>
          <a:lstStyle>
            <a:lvl1pPr algn="r" defTabSz="966062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25.09.2026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6513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050" y="4862141"/>
            <a:ext cx="5681964" cy="460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97" tIns="48299" rIns="96597" bIns="4829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786"/>
            <a:ext cx="3079071" cy="5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97" tIns="48299" rIns="96597" bIns="48299" numCol="1" rtlCol="0" anchor="b" anchorCtr="0" compatLnSpc="1">
            <a:prstTxWarp prst="textNoShape">
              <a:avLst/>
            </a:prstTxWarp>
          </a:bodyPr>
          <a:lstStyle>
            <a:lvl1pPr defTabSz="966062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385" y="9720786"/>
            <a:ext cx="3079071" cy="51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597" tIns="48299" rIns="96597" bIns="48299" numCol="1" rtlCol="0" anchor="b" anchorCtr="0" compatLnSpc="1">
            <a:prstTxWarp prst="textNoShape">
              <a:avLst/>
            </a:prstTxWarp>
          </a:bodyPr>
          <a:lstStyle>
            <a:lvl1pPr algn="r" defTabSz="966062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25.09.2026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410412"/>
              </p:ext>
            </p:extLst>
          </p:nvPr>
        </p:nvGraphicFramePr>
        <p:xfrm>
          <a:off x="107501" y="404664"/>
          <a:ext cx="8352927" cy="553180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299074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149197">
                  <a:extLst>
                    <a:ext uri="{9D8B030D-6E8A-4147-A177-3AD203B41FA5}">
                      <a16:colId xmlns:a16="http://schemas.microsoft.com/office/drawing/2014/main" val="619116266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Hours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Monday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Tuesday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Wednesday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Thursday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Friday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Saturday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08.00-08.50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r-TR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tr-TR" sz="900" b="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5049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09.00-09.50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MATH203 - </a:t>
                      </a:r>
                      <a:r>
                        <a:rPr lang="tr-TR" sz="900" b="0" u="none" strike="noStrike" dirty="0" err="1">
                          <a:effectLst/>
                          <a:latin typeface="+mn-lt"/>
                        </a:rPr>
                        <a:t>Linear</a:t>
                      </a:r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900" b="0" u="none" strike="noStrike" dirty="0" err="1">
                          <a:effectLst/>
                          <a:latin typeface="+mn-lt"/>
                        </a:rPr>
                        <a:t>Algebra</a:t>
                      </a:r>
                      <a:endParaRPr lang="tr-TR" sz="900" b="0" u="none" strike="noStrike" dirty="0"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Prof. İsmail KÖMBE</a:t>
                      </a:r>
                    </a:p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r-T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MATH111 </a:t>
                      </a:r>
                      <a:r>
                        <a:rPr lang="tr-TR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Calculus</a:t>
                      </a:r>
                      <a:r>
                        <a:rPr lang="tr-T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</a:t>
                      </a:r>
                    </a:p>
                    <a:p>
                      <a:pPr algn="ctr"/>
                      <a:r>
                        <a:rPr lang="tr-T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Prof.. İsmail KÖMBE</a:t>
                      </a:r>
                    </a:p>
                    <a:p>
                      <a:pPr algn="ctr"/>
                      <a:endParaRPr lang="tr-T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515662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10.00-10.50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11.00-11.50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CENG101 - Basic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Science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tr-TR" sz="900" b="0" dirty="0" err="1"/>
                        <a:t>Asst</a:t>
                      </a:r>
                      <a:r>
                        <a:rPr lang="tr-TR" sz="900" b="0" dirty="0"/>
                        <a:t>. Prof. 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Ömer Özgür BOZKURT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tr-TR" sz="9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r-TR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PHYS117 - </a:t>
                      </a:r>
                      <a:r>
                        <a:rPr lang="tr-TR" sz="9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Physics</a:t>
                      </a:r>
                      <a:r>
                        <a:rPr lang="tr-TR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tr-TR" sz="9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Laboratory</a:t>
                      </a:r>
                      <a:endParaRPr lang="tr-TR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tr-TR" sz="900" b="0" dirty="0" err="1"/>
                        <a:t>Asst</a:t>
                      </a:r>
                      <a:r>
                        <a:rPr lang="tr-TR" sz="900" b="0" dirty="0"/>
                        <a:t>. Prof. </a:t>
                      </a:r>
                      <a:r>
                        <a:rPr lang="tr-TR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Sevim ŞAHİN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4631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MATH203 - </a:t>
                      </a:r>
                      <a:r>
                        <a:rPr lang="tr-TR" sz="900" b="0" u="none" strike="noStrike" dirty="0" err="1">
                          <a:effectLst/>
                          <a:latin typeface="+mn-lt"/>
                        </a:rPr>
                        <a:t>Linear</a:t>
                      </a:r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tr-TR" sz="900" b="0" u="none" strike="noStrike" dirty="0" err="1">
                          <a:effectLst/>
                          <a:latin typeface="+mn-lt"/>
                        </a:rPr>
                        <a:t>Algebra</a:t>
                      </a:r>
                      <a:endParaRPr lang="tr-TR" sz="900" b="0" u="none" strike="noStrike" dirty="0"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Prof.  İsmail KÖMBE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083817"/>
                  </a:ext>
                </a:extLst>
              </a:tr>
              <a:tr h="570411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12.00-12.50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PHYS115- Physics I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tr-TR" sz="900" b="0" dirty="0" err="1"/>
                        <a:t>Asst</a:t>
                      </a:r>
                      <a:r>
                        <a:rPr lang="tr-TR" sz="900" b="0" dirty="0"/>
                        <a:t>. Prof. </a:t>
                      </a:r>
                      <a:r>
                        <a:rPr lang="en-US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Sevim ŞAHİN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tr-T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8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55408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CENG101 - Basic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Science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tr-TR" sz="900" b="0" dirty="0" err="1"/>
                        <a:t>Asst</a:t>
                      </a:r>
                      <a:r>
                        <a:rPr lang="tr-TR" sz="900" b="0" dirty="0"/>
                        <a:t>. Prof. 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Ömer Özgür BOZKURT</a:t>
                      </a:r>
                    </a:p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PHYS115- Physics I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tr-TR" sz="900" b="0" dirty="0" err="1"/>
                        <a:t>Asst</a:t>
                      </a:r>
                      <a:r>
                        <a:rPr lang="tr-TR" sz="900" b="0" dirty="0"/>
                        <a:t>. Prof. </a:t>
                      </a:r>
                      <a:r>
                        <a:rPr lang="en-US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Sevim ŞAHİN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tr-T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MATH111 </a:t>
                      </a:r>
                      <a:r>
                        <a:rPr lang="tr-TR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Calculus</a:t>
                      </a:r>
                      <a:r>
                        <a:rPr lang="tr-T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</a:t>
                      </a:r>
                    </a:p>
                    <a:p>
                      <a:pPr algn="ctr"/>
                      <a:r>
                        <a:rPr lang="tr-T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Prof.  İsmail KÖMBE</a:t>
                      </a:r>
                    </a:p>
                    <a:p>
                      <a:pPr algn="ctr"/>
                      <a:endParaRPr lang="tr-T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UNI103-University Life and Career Planning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TURK107-Turkish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5109304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4793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900" b="0" baseline="0" dirty="0">
                          <a:latin typeface="+mn-lt"/>
                        </a:rPr>
                        <a:t>ENG103-Advanced English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EE101 Introduction to Electrical and Electronics Engineering</a:t>
                      </a:r>
                      <a:endParaRPr lang="tr-T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/>
                      <a:r>
                        <a:rPr lang="tr-TR" sz="900" b="0" dirty="0" err="1"/>
                        <a:t>Asst</a:t>
                      </a:r>
                      <a:r>
                        <a:rPr lang="tr-TR" sz="900" b="0" dirty="0"/>
                        <a:t>. Prof. </a:t>
                      </a:r>
                      <a:r>
                        <a:rPr lang="tr-T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Cengiz RİVA</a:t>
                      </a:r>
                    </a:p>
                    <a:p>
                      <a:pPr algn="ctr"/>
                      <a:endParaRPr lang="tr-T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TURK103-Turkish Language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286017"/>
                  </a:ext>
                </a:extLst>
              </a:tr>
              <a:tr h="48093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800" b="1" dirty="0" err="1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074384"/>
                  </a:ext>
                </a:extLst>
              </a:tr>
              <a:tr h="44626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1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1" dirty="0" err="1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323531" y="116632"/>
            <a:ext cx="84969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/>
              </a:buClr>
              <a:buNone/>
              <a:defRPr/>
            </a:pPr>
            <a:r>
              <a:rPr lang="en-US" sz="1500" b="1" dirty="0"/>
              <a:t>202</a:t>
            </a:r>
            <a:r>
              <a:rPr lang="tr-TR" sz="1500" b="1" dirty="0"/>
              <a:t>6</a:t>
            </a:r>
            <a:r>
              <a:rPr lang="en-US" sz="1500" b="1" dirty="0"/>
              <a:t> - 202</a:t>
            </a:r>
            <a:r>
              <a:rPr lang="tr-TR" sz="1500" b="1" dirty="0"/>
              <a:t>7</a:t>
            </a:r>
            <a:r>
              <a:rPr lang="en-US" sz="1500" b="1" dirty="0"/>
              <a:t> FALL TERM - EEE - 1. GRADE COURSE PROGRAM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051972"/>
              </p:ext>
            </p:extLst>
          </p:nvPr>
        </p:nvGraphicFramePr>
        <p:xfrm>
          <a:off x="107501" y="404664"/>
          <a:ext cx="8352927" cy="559668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296147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296141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299074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149197">
                  <a:extLst>
                    <a:ext uri="{9D8B030D-6E8A-4147-A177-3AD203B41FA5}">
                      <a16:colId xmlns:a16="http://schemas.microsoft.com/office/drawing/2014/main" val="619116266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Hours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Monday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Tuesday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Wednesday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Thursday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Friday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Saturday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08.00-08.50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r-TR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 defTabSz="685800" rtl="0" eaLnBrk="1" fontAlgn="b" latinLnBrk="0" hangingPunct="1">
                        <a:buNone/>
                      </a:pP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 defTabSz="685800" rtl="0" eaLnBrk="1" fontAlgn="b" latinLnBrk="0" hangingPunct="1">
                        <a:buNone/>
                      </a:pP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49456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09.00-09.50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ECON133-Economics</a:t>
                      </a:r>
                    </a:p>
                    <a:p>
                      <a:pPr marL="0" algn="ctr" defTabSz="685800" rtl="0" eaLnBrk="1" latinLnBrk="0" hangingPunct="1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 </a:t>
                      </a:r>
                      <a:r>
                        <a:rPr lang="tr-TR" sz="9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Ceren İlkay SOYLU KÜÇÜKGÖNCÜ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49456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10.00-10.50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800" b="1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49456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11.00-11.50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EE203 - Electromagnetics I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</a:t>
                      </a: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İbrahim SHOER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STAT207 - Probability and Random Variables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</a:t>
                      </a: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Zehra CİVAN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EE203 - Electromagnetics I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</a:t>
                      </a: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İbrahim SHOER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HIST215</a:t>
                      </a:r>
                      <a:b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Atatürk’s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Principles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History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Turkish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Republic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  <a:endParaRPr lang="en-US" sz="900" b="0" i="0" u="none" strike="noStrike" kern="1200" noProof="1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endParaRPr lang="tr-TR" sz="9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12.00-12.50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EE205 - </a:t>
                      </a:r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Logic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Design</a:t>
                      </a:r>
                    </a:p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Cengiz RİVA</a:t>
                      </a:r>
                    </a:p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EE201 - Circuit Analysis I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</a:t>
                      </a: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Cengiz RİVA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800" b="1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45853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745289"/>
                  </a:ext>
                </a:extLst>
              </a:tr>
              <a:tr h="517664">
                <a:tc rowSpan="3"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EE201 - Circuit Analysis I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</a:t>
                      </a: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Cengiz RİVA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0776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STAT207 - Probability and Random Variables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</a:t>
                      </a: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Zehra CİVAN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02138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b="1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48015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buNone/>
                      </a:pP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EE205 - </a:t>
                      </a:r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Logic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Design</a:t>
                      </a:r>
                    </a:p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Cengiz RİVA</a:t>
                      </a:r>
                    </a:p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buNone/>
                      </a:pP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3" marR="5443" marT="54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9745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EE201 - Circuit Analysis I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r>
                        <a:rPr lang="tr-TR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Asst</a:t>
                      </a:r>
                      <a:r>
                        <a:rPr lang="tr-T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Prof. </a:t>
                      </a: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Cengiz RİVA</a:t>
                      </a:r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147753"/>
                  </a:ext>
                </a:extLst>
              </a:tr>
              <a:tr h="46574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800" b="1" dirty="0" err="1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417800"/>
                  </a:ext>
                </a:extLst>
              </a:tr>
              <a:tr h="44626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1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1" dirty="0" err="1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323531" y="116632"/>
            <a:ext cx="84969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/>
              </a:buClr>
              <a:buNone/>
              <a:defRPr/>
            </a:pPr>
            <a:r>
              <a:rPr lang="en-US" sz="1500" b="1" dirty="0"/>
              <a:t>202</a:t>
            </a:r>
            <a:r>
              <a:rPr lang="tr-TR" sz="1500" b="1" dirty="0"/>
              <a:t>6</a:t>
            </a:r>
            <a:r>
              <a:rPr lang="en-US" sz="1500" b="1" dirty="0"/>
              <a:t> - 202</a:t>
            </a:r>
            <a:r>
              <a:rPr lang="tr-TR" sz="1500" b="1" dirty="0"/>
              <a:t>7</a:t>
            </a:r>
            <a:r>
              <a:rPr lang="en-US" sz="1500" b="1" dirty="0"/>
              <a:t> FALL TERM - EEE - </a:t>
            </a:r>
            <a:r>
              <a:rPr lang="tr-TR" sz="1500" b="1" dirty="0"/>
              <a:t>2</a:t>
            </a:r>
            <a:r>
              <a:rPr lang="en-US" sz="1500" b="1" dirty="0"/>
              <a:t>. GRADE COURSE PROGRAM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1821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6C4140-6E89-57A8-DC95-51CBA51B9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3EEC4B1-C9B9-0E31-A0FA-9717246FBEF8}"/>
              </a:ext>
            </a:extLst>
          </p:cNvPr>
          <p:cNvSpPr txBox="1"/>
          <p:nvPr/>
        </p:nvSpPr>
        <p:spPr>
          <a:xfrm>
            <a:off x="323531" y="116632"/>
            <a:ext cx="849693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/>
              </a:buClr>
              <a:buNone/>
              <a:defRPr/>
            </a:pPr>
            <a:r>
              <a:rPr lang="en-US" sz="1500" b="1" dirty="0"/>
              <a:t>202</a:t>
            </a:r>
            <a:r>
              <a:rPr lang="tr-TR" sz="1500" b="1" dirty="0"/>
              <a:t>6</a:t>
            </a:r>
            <a:r>
              <a:rPr lang="en-US" sz="1500" b="1" dirty="0"/>
              <a:t> - 202</a:t>
            </a:r>
            <a:r>
              <a:rPr lang="tr-TR" sz="1500" b="1" dirty="0"/>
              <a:t>7</a:t>
            </a:r>
            <a:r>
              <a:rPr lang="en-US" sz="1500" b="1" dirty="0"/>
              <a:t> FALL TERM - EEE - </a:t>
            </a:r>
            <a:r>
              <a:rPr lang="tr-TR" sz="1500" b="1" dirty="0"/>
              <a:t>3</a:t>
            </a:r>
            <a:r>
              <a:rPr lang="en-US" sz="1500" b="1" dirty="0"/>
              <a:t>. GRADE COURSE PROGRAM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6376669C-9D1E-EFED-69A4-42462C3BD0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849847"/>
              </p:ext>
            </p:extLst>
          </p:nvPr>
        </p:nvGraphicFramePr>
        <p:xfrm>
          <a:off x="107501" y="404664"/>
          <a:ext cx="8352928" cy="5489044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2990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149197">
                  <a:extLst>
                    <a:ext uri="{9D8B030D-6E8A-4147-A177-3AD203B41FA5}">
                      <a16:colId xmlns:a16="http://schemas.microsoft.com/office/drawing/2014/main" val="619116266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Hours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Monday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Tuesday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Wednesday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Thursday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 err="1">
                          <a:effectLst/>
                        </a:rPr>
                        <a:t>Friday</a:t>
                      </a:r>
                      <a:endParaRPr lang="tr-TR" sz="900" b="1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Saturday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08.00-08.50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fontAlgn="b" latinLnBrk="0" hangingPunct="1"/>
                      <a:endParaRPr lang="tr-T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r-TR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tr-TR" sz="900" b="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49456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09.00-09.50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EE303 - Electronic </a:t>
                      </a:r>
                      <a:r>
                        <a:rPr lang="tr-TR" sz="9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Circuits</a:t>
                      </a:r>
                      <a:r>
                        <a:rPr lang="tr-T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II</a:t>
                      </a:r>
                    </a:p>
                    <a:p>
                      <a:pPr algn="ctr"/>
                      <a:r>
                        <a:rPr lang="tr-TR" sz="900" b="0" dirty="0" err="1"/>
                        <a:t>Asst</a:t>
                      </a:r>
                      <a:r>
                        <a:rPr lang="tr-TR" sz="900" b="0" dirty="0"/>
                        <a:t>. Prof. </a:t>
                      </a:r>
                      <a:r>
                        <a:rPr lang="tr-T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Erman </a:t>
                      </a:r>
                      <a:r>
                        <a:rPr lang="tr-TR" sz="9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Kibritoğlu</a:t>
                      </a:r>
                      <a:endParaRPr lang="tr-T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tr-T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+mn-lt"/>
                        </a:rPr>
                        <a:t>IE203</a:t>
                      </a:r>
                      <a:r>
                        <a:rPr lang="tr-TR" sz="900" b="0" dirty="0">
                          <a:latin typeface="+mn-lt"/>
                        </a:rPr>
                        <a:t> - </a:t>
                      </a:r>
                      <a:r>
                        <a:rPr lang="en-US" sz="900" b="0" dirty="0">
                          <a:latin typeface="+mn-lt"/>
                        </a:rPr>
                        <a:t>Occupational Health and Safety I</a:t>
                      </a:r>
                      <a:endParaRPr lang="tr-TR" sz="900" b="0" dirty="0">
                        <a:latin typeface="+mn-lt"/>
                      </a:endParaRPr>
                    </a:p>
                    <a:p>
                      <a:pPr algn="ctr"/>
                      <a:r>
                        <a:rPr lang="tr-TR" sz="900" b="0" dirty="0" err="1"/>
                        <a:t>Asst</a:t>
                      </a:r>
                      <a:r>
                        <a:rPr lang="tr-TR" sz="900" b="0" dirty="0"/>
                        <a:t>. Prof. </a:t>
                      </a:r>
                      <a:r>
                        <a:rPr lang="en-US" sz="900" b="0" dirty="0">
                          <a:latin typeface="+mn-lt"/>
                        </a:rPr>
                        <a:t>Gülizar HOŞTEN</a:t>
                      </a:r>
                      <a:endParaRPr lang="tr-TR" sz="900" b="0" dirty="0">
                        <a:latin typeface="+mn-lt"/>
                      </a:endParaRPr>
                    </a:p>
                    <a:p>
                      <a:pPr algn="ctr"/>
                      <a:endParaRPr lang="en-US" sz="900" b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EE399 - </a:t>
                      </a:r>
                      <a:r>
                        <a:rPr lang="tr-TR" sz="9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Internship</a:t>
                      </a:r>
                      <a:r>
                        <a:rPr lang="tr-TR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49456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10.00-10.50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49456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11.00-11.50 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EE301 - Signals and Systems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tr-TR" sz="900" b="0" dirty="0" err="1"/>
                        <a:t>Asst</a:t>
                      </a:r>
                      <a:r>
                        <a:rPr lang="tr-TR" sz="900" b="0" dirty="0"/>
                        <a:t>. Prof. </a:t>
                      </a:r>
                      <a:r>
                        <a:rPr lang="en-US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İbrahim SHOER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 fontAlgn="b"/>
                      <a:r>
                        <a:rPr lang="tr-TR" sz="900" b="1" u="none" strike="noStrike" dirty="0">
                          <a:effectLst/>
                        </a:rPr>
                        <a:t>12.00-12.50</a:t>
                      </a: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900" b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EE301 - Signals and Systems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tr-TR" sz="900" b="0" dirty="0" err="1"/>
                        <a:t>Asst</a:t>
                      </a:r>
                      <a:r>
                        <a:rPr lang="tr-TR" sz="900" b="0" dirty="0"/>
                        <a:t>. Prof. </a:t>
                      </a:r>
                      <a:r>
                        <a:rPr lang="en-US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İbrahim SHOER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51829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4944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EE305 -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Electromechanical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Conversion</a:t>
                      </a:r>
                    </a:p>
                    <a:p>
                      <a:pPr algn="ctr"/>
                      <a:r>
                        <a:rPr lang="tr-TR" sz="900" b="0" dirty="0"/>
                        <a:t>Prof. 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Mehmet Yıldırım ÜÇTUĞ</a:t>
                      </a:r>
                    </a:p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632523"/>
                  </a:ext>
                </a:extLst>
              </a:tr>
              <a:tr h="547544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dirty="0">
                          <a:latin typeface="+mn-lt"/>
                        </a:rPr>
                        <a:t>EE303 - Electronic Circuits II</a:t>
                      </a:r>
                      <a:endParaRPr lang="tr-TR" sz="900" b="0" dirty="0">
                        <a:latin typeface="+mn-lt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900" b="0" dirty="0" err="1"/>
                        <a:t>Asst</a:t>
                      </a:r>
                      <a:r>
                        <a:rPr lang="tr-TR" sz="900" b="0" dirty="0"/>
                        <a:t>. Prof. </a:t>
                      </a:r>
                      <a:r>
                        <a:rPr lang="en-US" sz="900" b="0" dirty="0">
                          <a:latin typeface="+mn-lt"/>
                        </a:rPr>
                        <a:t>Erman </a:t>
                      </a:r>
                      <a:r>
                        <a:rPr lang="en-US" sz="900" b="0" dirty="0" err="1">
                          <a:latin typeface="+mn-lt"/>
                        </a:rPr>
                        <a:t>Kibritoğlu</a:t>
                      </a:r>
                      <a:endParaRPr lang="tr-TR" sz="900" b="0" dirty="0">
                        <a:latin typeface="+mn-lt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b="1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EE305 -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Electromechanical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Conversion</a:t>
                      </a:r>
                    </a:p>
                    <a:p>
                      <a:pPr algn="ctr"/>
                      <a:r>
                        <a:rPr lang="tr-TR" sz="900" b="0" dirty="0"/>
                        <a:t>Prof. 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Mehmet Yıldırım ÜÇTUĞ</a:t>
                      </a:r>
                    </a:p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48015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800" b="1" baseline="0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sz="8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49665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73883"/>
                  </a:ext>
                </a:extLst>
              </a:tr>
              <a:tr h="465743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0" dirty="0" err="1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3" marR="5443" marT="54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935561"/>
                  </a:ext>
                </a:extLst>
              </a:tr>
              <a:tr h="44626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1" dirty="0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b="1" dirty="0" err="1"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8315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F7C1D8755D3444499FE50ACDB31B4077" ma:contentTypeVersion="6" ma:contentTypeDescription="Yeni belge oluşturun." ma:contentTypeScope="" ma:versionID="576916bcb6fa6ec91ac6ec641fc3c90f">
  <xsd:schema xmlns:xsd="http://www.w3.org/2001/XMLSchema" xmlns:xs="http://www.w3.org/2001/XMLSchema" xmlns:p="http://schemas.microsoft.com/office/2006/metadata/properties" xmlns:ns3="8690b763-55d5-4776-9ef6-ca3e5cd2db7b" targetNamespace="http://schemas.microsoft.com/office/2006/metadata/properties" ma:root="true" ma:fieldsID="467cf1818282c5f1845c90987b481ef7" ns3:_="">
    <xsd:import namespace="8690b763-55d5-4776-9ef6-ca3e5cd2db7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90b763-55d5-4776-9ef6-ca3e5cd2d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460C28-A451-4599-853D-40FD2A3FCDE2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8690b763-55d5-4776-9ef6-ca3e5cd2db7b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8466DDC-16BA-441F-90E2-9A2C4D8E9F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28367E-DD55-4907-84B2-EE968FA0F5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90b763-55d5-4776-9ef6-ca3e5cd2db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dc718077-bfeb-4008-8a36-f0633b36a83e}" enabled="0" method="" siteId="{dc718077-bfeb-4008-8a36-f0633b36a83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</TotalTime>
  <Words>413</Words>
  <Application>Microsoft Office PowerPoint</Application>
  <PresentationFormat>Ekran Gösterisi (4:3)</PresentationFormat>
  <Paragraphs>130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Arş. Gör. Abdurrahim NAS</cp:lastModifiedBy>
  <cp:revision>164</cp:revision>
  <cp:lastPrinted>2024-12-24T08:09:07Z</cp:lastPrinted>
  <dcterms:created xsi:type="dcterms:W3CDTF">2021-04-20T12:55:35Z</dcterms:created>
  <dcterms:modified xsi:type="dcterms:W3CDTF">2026-09-25T06:29:14Z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0x010100F7C1D8755D3444499FE50ACDB31B4077</vt:lpwstr>
  </property>
</Properties>
</file>